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57" r:id="rId4"/>
    <p:sldId id="261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9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49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0000500000000000000" pitchFamily="2" charset="-79"/>
                <a:ea typeface="+mn-ea"/>
                <a:cs typeface="Rubik" panose="00000500000000000000" pitchFamily="2" charset="-79"/>
              </a:defRPr>
            </a:pPr>
            <a:r>
              <a:rPr lang="en-US" sz="2350" dirty="0" err="1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Causas</a:t>
            </a:r>
            <a:r>
              <a:rPr lang="en-US" sz="2350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en-US" sz="2350" dirty="0" err="1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principales</a:t>
            </a:r>
            <a:r>
              <a:rPr lang="en-US" sz="2350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de </a:t>
            </a:r>
            <a:r>
              <a:rPr lang="en-US" sz="2350" dirty="0" err="1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estrés</a:t>
            </a:r>
            <a:r>
              <a:rPr lang="en-US" sz="2350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en-US" sz="2350" dirty="0" err="1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en</a:t>
            </a:r>
            <a:r>
              <a:rPr lang="en-US" sz="2350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la población </a:t>
            </a:r>
            <a:r>
              <a:rPr lang="en-US" sz="2350" dirty="0" err="1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española</a:t>
            </a:r>
            <a:endParaRPr lang="en-US" sz="2350" dirty="0">
              <a:solidFill>
                <a:schemeClr val="bg1"/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" panose="00000500000000000000" pitchFamily="2" charset="-79"/>
              <a:ea typeface="+mn-ea"/>
              <a:cs typeface="Rubik" panose="00000500000000000000" pitchFamily="2" charset="-79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Hoja1!$A$2:$A$9</c:f>
              <c:strCache>
                <c:ptCount val="8"/>
                <c:pt idx="0">
                  <c:v>Falta de tiempo</c:v>
                </c:pt>
                <c:pt idx="1">
                  <c:v>Falta de sueño</c:v>
                </c:pt>
                <c:pt idx="2">
                  <c:v>Problemas laborales</c:v>
                </c:pt>
                <c:pt idx="3">
                  <c:v>Enfermedad</c:v>
                </c:pt>
                <c:pt idx="4">
                  <c:v>Problemas emocionales</c:v>
                </c:pt>
                <c:pt idx="5">
                  <c:v>Agenda de trabajo</c:v>
                </c:pt>
                <c:pt idx="6">
                  <c:v>Fallecimiento de un ser querido</c:v>
                </c:pt>
                <c:pt idx="7">
                  <c:v>Relaciones</c:v>
                </c:pt>
              </c:strCache>
            </c:strRef>
          </c:cat>
          <c:val>
            <c:numRef>
              <c:f>Hoja1!$B$2:$B$9</c:f>
              <c:numCache>
                <c:formatCode>0.00%</c:formatCode>
                <c:ptCount val="8"/>
                <c:pt idx="0">
                  <c:v>0.50900000000000001</c:v>
                </c:pt>
                <c:pt idx="1">
                  <c:v>0.46200000000000002</c:v>
                </c:pt>
                <c:pt idx="2">
                  <c:v>0.432</c:v>
                </c:pt>
                <c:pt idx="3">
                  <c:v>0.41399999999999998</c:v>
                </c:pt>
                <c:pt idx="4" formatCode="0%">
                  <c:v>0.4</c:v>
                </c:pt>
                <c:pt idx="5">
                  <c:v>0.39600000000000002</c:v>
                </c:pt>
                <c:pt idx="6">
                  <c:v>0.315</c:v>
                </c:pt>
                <c:pt idx="7">
                  <c:v>0.23699999999999999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98-4524-82DF-3B3D19B9AF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4995759"/>
        <c:axId val="850855775"/>
      </c:barChart>
      <c:catAx>
        <c:axId val="854995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Rubik" panose="00000500000000000000" pitchFamily="2" charset="-79"/>
                <a:ea typeface="+mn-ea"/>
                <a:cs typeface="Rubik" panose="00000500000000000000" pitchFamily="2" charset="-79"/>
              </a:defRPr>
            </a:pPr>
            <a:endParaRPr lang="es-ES"/>
          </a:p>
        </c:txPr>
        <c:crossAx val="850855775"/>
        <c:crosses val="autoZero"/>
        <c:auto val="1"/>
        <c:lblAlgn val="ctr"/>
        <c:lblOffset val="100"/>
        <c:noMultiLvlLbl val="0"/>
      </c:catAx>
      <c:valAx>
        <c:axId val="850855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99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Rubik Light" panose="00000400000000000000" pitchFamily="2" charset="-79"/>
                <a:ea typeface="+mn-ea"/>
                <a:cs typeface="Rubik Light" panose="00000400000000000000" pitchFamily="2" charset="-79"/>
              </a:defRPr>
            </a:pPr>
            <a:endParaRPr lang="es-ES"/>
          </a:p>
        </c:txPr>
        <c:crossAx val="854995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ubik" panose="00000500000000000000" pitchFamily="2" charset="-79"/>
                <a:ea typeface="+mn-ea"/>
                <a:cs typeface="Rubik" panose="00000500000000000000" pitchFamily="2" charset="-79"/>
              </a:defRPr>
            </a:pPr>
            <a:r>
              <a:rPr lang="en-US" sz="2350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Fuentes de </a:t>
            </a:r>
            <a:r>
              <a:rPr lang="en-US" sz="2350" dirty="0" err="1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ingresos</a:t>
            </a:r>
            <a:r>
              <a:rPr lang="en-US" sz="2350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del primer </a:t>
            </a:r>
            <a:r>
              <a:rPr lang="en-US" sz="2350" dirty="0" err="1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mes</a:t>
            </a:r>
            <a:r>
              <a:rPr lang="en-US" sz="2350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 (€)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ubik" panose="00000500000000000000" pitchFamily="2" charset="-79"/>
              <a:ea typeface="+mn-ea"/>
              <a:cs typeface="Rubik" panose="00000500000000000000" pitchFamily="2" charset="-79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Microtransacciones</c:v>
                </c:pt>
                <c:pt idx="1">
                  <c:v>Anuncios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6500</c:v>
                </c:pt>
                <c:pt idx="1">
                  <c:v>1000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CE-4C7A-93AF-E8425D96A3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4995759"/>
        <c:axId val="850855775"/>
      </c:barChart>
      <c:catAx>
        <c:axId val="854995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Rubik" panose="00000500000000000000" pitchFamily="2" charset="-79"/>
                <a:ea typeface="+mn-ea"/>
                <a:cs typeface="Rubik" panose="00000500000000000000" pitchFamily="2" charset="-79"/>
              </a:defRPr>
            </a:pPr>
            <a:endParaRPr lang="es-ES"/>
          </a:p>
        </c:txPr>
        <c:crossAx val="850855775"/>
        <c:crosses val="autoZero"/>
        <c:auto val="1"/>
        <c:lblAlgn val="ctr"/>
        <c:lblOffset val="100"/>
        <c:noMultiLvlLbl val="0"/>
      </c:catAx>
      <c:valAx>
        <c:axId val="850855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alpha val="99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Rubik Light" panose="00000400000000000000" pitchFamily="2" charset="-79"/>
                <a:ea typeface="+mn-ea"/>
                <a:cs typeface="Rubik Light" panose="00000400000000000000" pitchFamily="2" charset="-79"/>
              </a:defRPr>
            </a:pPr>
            <a:endParaRPr lang="es-ES"/>
          </a:p>
        </c:txPr>
        <c:crossAx val="854995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0EF15-22F0-4ACD-B83C-C634528C3980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9F0FC-C317-47BF-93CA-E8385A6EEC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136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9F0FC-C317-47BF-93CA-E8385A6EEC9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401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9C47D-E739-4BE4-A879-6CBE97822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1BF16A-12CB-4C55-83A5-26D2915AE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83C2AF-A147-4AEF-96BD-55639FF0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50DE-2711-4232-B511-7A643DE4ABBB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E14F4D-6326-45FB-AC22-7C52BB189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E27644-6962-408F-8DA4-1B14349A0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6095D-C32C-4B11-B71B-FFEEC5B519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0640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B0B0A-5415-475F-88A7-1FA67712D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20F85D6-8CD3-412F-9252-8259E1A28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73DDD09-7BEC-4459-AF73-3FD958F63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50DE-2711-4232-B511-7A643DE4ABBB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FC50B1-7ABD-48EB-AC53-52231CC1B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4EAC0-ADEC-4367-BD16-2F95754D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6095D-C32C-4B11-B71B-FFEEC5B519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5013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DB60CEE-8A81-45E1-82E7-854CC9428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8596302-D2DC-4BE4-8AC5-FB026E1C9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FE7773-A61C-48DA-B461-B0D29C0A1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50DE-2711-4232-B511-7A643DE4ABBB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51D793-B02E-4527-BD61-A93D61912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F1940B-FD99-4677-8F82-10A11EE82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6095D-C32C-4B11-B71B-FFEEC5B519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2925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1A642-E204-4DF1-9A3C-E1EEB5353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90E11-B027-4364-B68C-FAD3481C0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57F592-5B9D-4580-848E-681968201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50DE-2711-4232-B511-7A643DE4ABBB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561F9A-5D1D-4DE5-8630-FA0E537C6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1490FF-F940-4C18-BBC1-4035F3F1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6095D-C32C-4B11-B71B-FFEEC5B519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057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B459B1-4ED9-4FCE-AAE5-C8AEC8CAF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535B15-F450-48F6-87EF-4A8A01940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E44F87-3980-44CF-857B-14EA0E86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50DE-2711-4232-B511-7A643DE4ABBB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EFDF54-23B7-4777-8C81-D2AFF0EE2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E0A036-C089-4F46-8905-9794330DB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6095D-C32C-4B11-B71B-FFEEC5B519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05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2BD5F-46EC-458C-8C6B-48C35FA2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56B79C-166E-40EB-AB1D-2EF617085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A1E35F9-18F0-467A-A00F-99602090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C42EAA6-34E5-455E-9C85-4273C2506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50DE-2711-4232-B511-7A643DE4ABBB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9FAADD-38E0-47B1-95F6-7D0F4B0A6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286CDF-8A17-4ABD-9151-E74756792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6095D-C32C-4B11-B71B-FFEEC5B519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980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EE9BAE-2843-4B75-9AFA-5C3025ED4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39C325-D5E3-414C-BD98-754267E96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91B107-72C3-44A1-A9B6-BE29E39F0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EBF90A0-FFAD-4D76-BB94-30C23ED74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013BAE-0A00-43EE-A555-19FE2AAD8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585561E-9BF4-42EA-B412-7304EF9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50DE-2711-4232-B511-7A643DE4ABBB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9102CF2-54DE-4DE2-B08F-FBD3157D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827E232-0773-462B-B229-C0560E3E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6095D-C32C-4B11-B71B-FFEEC5B519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3173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184F92-0B98-4C44-80EB-68135D9C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03F0F70-2A5D-4FC5-A82F-1C80C763B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50DE-2711-4232-B511-7A643DE4ABBB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195821A-0312-4B58-8EF1-7167D56B3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882A515-89FC-4DFF-95EF-E3E1E4D6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6095D-C32C-4B11-B71B-FFEEC5B519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4825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2E54F13-FFEC-4F6A-871D-54A5C28A3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50DE-2711-4232-B511-7A643DE4ABBB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02B47ED-1823-446C-A29C-9B6149CE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66E0AA-C115-41A2-B6B1-63C5A4C1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6095D-C32C-4B11-B71B-FFEEC5B519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903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A83F3-A808-4C56-9485-1DE9860E8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34F957-0859-4E7A-9327-0C79CF99E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6D4D2CD-B3DA-4C5C-AB5C-8C52AD38A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BF2DA0-0654-4781-B1A7-B322CFB1C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50DE-2711-4232-B511-7A643DE4ABBB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C19633-6DEE-4D3B-8480-1D94C4D8E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0839A7E-7207-4ABE-97DF-035452EF0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6095D-C32C-4B11-B71B-FFEEC5B519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8979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4B64B-32B1-4E20-A071-D91999B25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F8CAE10-F8B6-475D-8CC8-465109F26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29DBEE7-378E-4990-8FAF-10208244D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14C386-F5CB-4156-BFE5-779279D5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50DE-2711-4232-B511-7A643DE4ABBB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158C3C-03FA-44E0-A01F-7644EBAFC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E9E6BC-1F13-4619-A80B-03347FA02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6095D-C32C-4B11-B71B-FFEEC5B519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3594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08DD8FD-9C25-461A-9416-90CD2CD94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25F960-8D0E-46F8-90B1-51232DEFF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F36290-A64D-4DED-B1BE-DD0A4A23E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350DE-2711-4232-B511-7A643DE4ABBB}" type="datetimeFigureOut">
              <a:rPr lang="es-ES" smtClean="0"/>
              <a:t>16/12/2019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D221A2-4EB5-4F78-8620-B13862F49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97129D-BD7E-4F15-AF56-7908470B0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6095D-C32C-4B11-B71B-FFEEC5B5197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26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9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51F08D-3E2F-4F2B-80BF-EA6A01BE8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5687" y="3043646"/>
            <a:ext cx="6857121" cy="2161858"/>
          </a:xfrm>
        </p:spPr>
        <p:txBody>
          <a:bodyPr>
            <a:normAutofit fontScale="90000"/>
          </a:bodyPr>
          <a:lstStyle/>
          <a:p>
            <a:pPr algn="just"/>
            <a:r>
              <a:rPr lang="es-ES" sz="13700" dirty="0" err="1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ogrolling</a:t>
            </a:r>
            <a:endParaRPr lang="es-ES" sz="6600" dirty="0">
              <a:solidFill>
                <a:schemeClr val="bg1"/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D561A7-81BE-481F-B351-55D747EF3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" t="2243" r="8841" b="7372"/>
          <a:stretch/>
        </p:blipFill>
        <p:spPr>
          <a:xfrm>
            <a:off x="799192" y="1357697"/>
            <a:ext cx="3686166" cy="399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13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9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527AC690-BE57-40E3-A9AF-304FE5480A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4619487"/>
              </p:ext>
            </p:extLst>
          </p:nvPr>
        </p:nvGraphicFramePr>
        <p:xfrm>
          <a:off x="914400" y="274319"/>
          <a:ext cx="9431383" cy="62048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226E367B-9F73-4840-A8CA-D1E2213CE6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" t="2243" r="8841" b="7372"/>
          <a:stretch/>
        </p:blipFill>
        <p:spPr>
          <a:xfrm>
            <a:off x="11011953" y="5480115"/>
            <a:ext cx="921120" cy="99906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8014071-0625-487C-942C-1546DE99EEB3}"/>
              </a:ext>
            </a:extLst>
          </p:cNvPr>
          <p:cNvSpPr txBox="1"/>
          <p:nvPr/>
        </p:nvSpPr>
        <p:spPr>
          <a:xfrm>
            <a:off x="10424262" y="541335"/>
            <a:ext cx="1560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Fuente: CINFA</a:t>
            </a:r>
          </a:p>
        </p:txBody>
      </p:sp>
    </p:spTree>
    <p:extLst>
      <p:ext uri="{BB962C8B-B14F-4D97-AF65-F5344CB8AC3E}">
        <p14:creationId xmlns:p14="http://schemas.microsoft.com/office/powerpoint/2010/main" val="341057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E5782017-F28A-417F-B1B6-2C05F832969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403201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9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3EC20EA-0920-468A-9480-ECD98DFEF9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" t="2243" r="8841" b="7372"/>
          <a:stretch/>
        </p:blipFill>
        <p:spPr>
          <a:xfrm>
            <a:off x="11011953" y="5480115"/>
            <a:ext cx="921120" cy="999061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D7BA8A03-4CB4-425C-AABE-958FC2A6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Los “</a:t>
            </a:r>
            <a:r>
              <a:rPr lang="es-ES" dirty="0" err="1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grollies</a:t>
            </a:r>
            <a:r>
              <a:rPr lang="es-ES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”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D96AEB5-56DB-48F5-934D-C83E484B099D}"/>
              </a:ext>
            </a:extLst>
          </p:cNvPr>
          <p:cNvSpPr txBox="1"/>
          <p:nvPr/>
        </p:nvSpPr>
        <p:spPr>
          <a:xfrm>
            <a:off x="4715501" y="2061907"/>
            <a:ext cx="66382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Todos los favores se ofrecerán y realizarán a cambio de “</a:t>
            </a:r>
            <a:r>
              <a:rPr lang="es-ES" sz="2400" dirty="0" err="1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grollies</a:t>
            </a:r>
            <a:r>
              <a:rPr lang="es-ES" sz="2400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”.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bg1"/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Los “</a:t>
            </a:r>
            <a:r>
              <a:rPr lang="es-ES" sz="2400" dirty="0" err="1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grollies</a:t>
            </a:r>
            <a:r>
              <a:rPr lang="es-ES" sz="2400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” se pueden intercambiar por euros canjeándose por regalos.</a:t>
            </a:r>
          </a:p>
          <a:p>
            <a:pPr algn="just"/>
            <a:endParaRPr lang="es-ES" sz="2400" dirty="0">
              <a:solidFill>
                <a:schemeClr val="bg1"/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Hay diversas maneras en los que los usuarios pueden ganar “</a:t>
            </a:r>
            <a:r>
              <a:rPr lang="es-ES" sz="2400" dirty="0" err="1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grollies</a:t>
            </a:r>
            <a:r>
              <a:rPr lang="es-ES" sz="2400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”.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2F2F63DF-CB5A-474F-A5DF-64983794D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4218"/>
            <a:ext cx="2837157" cy="278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14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9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0EF9B-436D-44EA-A003-EAECF5257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Ingresos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95B41D0-DAA4-4108-B4C5-3528C2FD5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" t="2243" r="8841" b="7372"/>
          <a:stretch/>
        </p:blipFill>
        <p:spPr>
          <a:xfrm>
            <a:off x="11011953" y="5480115"/>
            <a:ext cx="921120" cy="999061"/>
          </a:xfrm>
          <a:prstGeom prst="rect">
            <a:avLst/>
          </a:prstGeom>
        </p:spPr>
      </p:pic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60320888-ACC0-43D8-A5E8-D591F33DD6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553897"/>
              </p:ext>
            </p:extLst>
          </p:nvPr>
        </p:nvGraphicFramePr>
        <p:xfrm>
          <a:off x="1692322" y="1690688"/>
          <a:ext cx="8407801" cy="4623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4377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9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0EF9B-436D-44EA-A003-EAECF5257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Costes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7C2FC7-B9CA-40C1-ADF0-D42341C6D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26875" cy="4351338"/>
          </a:xfrm>
        </p:spPr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Sueldos y salarios: 12800 € / mes</a:t>
            </a:r>
          </a:p>
          <a:p>
            <a:endParaRPr lang="es-ES" dirty="0">
              <a:solidFill>
                <a:schemeClr val="bg1"/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  <a:p>
            <a:r>
              <a:rPr lang="es-ES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Alquiler de local: 400 € / mes</a:t>
            </a:r>
          </a:p>
          <a:p>
            <a:endParaRPr lang="es-ES" dirty="0">
              <a:solidFill>
                <a:schemeClr val="bg1"/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  <a:p>
            <a:r>
              <a:rPr lang="es-ES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Servidores: 100 € / mes</a:t>
            </a:r>
          </a:p>
          <a:p>
            <a:endParaRPr lang="es-ES" dirty="0">
              <a:solidFill>
                <a:schemeClr val="bg1"/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  <a:p>
            <a:r>
              <a:rPr lang="es-ES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Regalos: 150 € / mes</a:t>
            </a:r>
          </a:p>
          <a:p>
            <a:endParaRPr lang="es-ES" dirty="0">
              <a:solidFill>
                <a:schemeClr val="bg1"/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Total: 13450 € / mes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95B41D0-DAA4-4108-B4C5-3528C2FD5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" t="2243" r="8841" b="7372"/>
          <a:stretch/>
        </p:blipFill>
        <p:spPr>
          <a:xfrm>
            <a:off x="11011953" y="5480115"/>
            <a:ext cx="921120" cy="99906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0876E16-B0E0-420D-9C4E-CB4B782052FA}"/>
              </a:ext>
            </a:extLst>
          </p:cNvPr>
          <p:cNvSpPr txBox="1"/>
          <p:nvPr/>
        </p:nvSpPr>
        <p:spPr>
          <a:xfrm>
            <a:off x="7342496" y="2800571"/>
            <a:ext cx="4130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dirty="0">
                <a:solidFill>
                  <a:schemeClr val="bg1"/>
                </a:solidFill>
                <a:latin typeface="Rubik Medium" panose="00000600000000000000" pitchFamily="2" charset="-79"/>
                <a:cs typeface="Rubik Medium" panose="00000600000000000000" pitchFamily="2" charset="-79"/>
              </a:rPr>
              <a:t>El coste total del proyecto se estima en 23958 €.</a:t>
            </a:r>
          </a:p>
        </p:txBody>
      </p:sp>
    </p:spTree>
    <p:extLst>
      <p:ext uri="{BB962C8B-B14F-4D97-AF65-F5344CB8AC3E}">
        <p14:creationId xmlns:p14="http://schemas.microsoft.com/office/powerpoint/2010/main" val="162979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9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0EF9B-436D-44EA-A003-EAECF5257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Beneficios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7C2FC7-B9CA-40C1-ADF0-D42341C6D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116" y="2374709"/>
            <a:ext cx="10234684" cy="3802253"/>
          </a:xfrm>
        </p:spPr>
        <p:txBody>
          <a:bodyPr>
            <a:normAutofit/>
          </a:bodyPr>
          <a:lstStyle/>
          <a:p>
            <a:pPr algn="just"/>
            <a:r>
              <a:rPr lang="es-ES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A partir de septiembre se estima que se empezarán a obtener beneficios.</a:t>
            </a:r>
          </a:p>
          <a:p>
            <a:pPr algn="just"/>
            <a:endParaRPr lang="es-ES" dirty="0">
              <a:solidFill>
                <a:schemeClr val="bg1"/>
              </a:solidFill>
              <a:latin typeface="Rubik" panose="00000500000000000000" pitchFamily="2" charset="-79"/>
              <a:cs typeface="Rubik" panose="00000500000000000000" pitchFamily="2" charset="-79"/>
            </a:endParaRPr>
          </a:p>
          <a:p>
            <a:pPr algn="just"/>
            <a:r>
              <a:rPr lang="es-ES" dirty="0">
                <a:solidFill>
                  <a:schemeClr val="bg1"/>
                </a:solidFill>
                <a:latin typeface="Rubik" panose="00000500000000000000" pitchFamily="2" charset="-79"/>
                <a:cs typeface="Rubik" panose="00000500000000000000" pitchFamily="2" charset="-79"/>
              </a:rPr>
              <a:t>Se estima recuperar la inversión a finales de 2020.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95B41D0-DAA4-4108-B4C5-3528C2FD5E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6" t="2243" r="8841" b="7372"/>
          <a:stretch/>
        </p:blipFill>
        <p:spPr>
          <a:xfrm>
            <a:off x="11011953" y="5480115"/>
            <a:ext cx="921120" cy="99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136</Words>
  <Application>Microsoft Office PowerPoint</Application>
  <PresentationFormat>Panorámica</PresentationFormat>
  <Paragraphs>27</Paragraphs>
  <Slides>7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Rubik</vt:lpstr>
      <vt:lpstr>Rubik Medium</vt:lpstr>
      <vt:lpstr>Tema de Office</vt:lpstr>
      <vt:lpstr>ogrolling</vt:lpstr>
      <vt:lpstr>Presentación de PowerPoint</vt:lpstr>
      <vt:lpstr>Presentación de PowerPoint</vt:lpstr>
      <vt:lpstr>Los “grollies”</vt:lpstr>
      <vt:lpstr>Ingresos</vt:lpstr>
      <vt:lpstr>Costes</vt:lpstr>
      <vt:lpstr>Beneficios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ogrolling</dc:title>
  <dc:creator>AlbertoSempai</dc:creator>
  <cp:lastModifiedBy>AlbertoSempai</cp:lastModifiedBy>
  <cp:revision>17</cp:revision>
  <dcterms:created xsi:type="dcterms:W3CDTF">2019-12-16T17:54:37Z</dcterms:created>
  <dcterms:modified xsi:type="dcterms:W3CDTF">2019-12-16T23:41:12Z</dcterms:modified>
</cp:coreProperties>
</file>